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0" r:id="rId8"/>
    <p:sldId id="262" r:id="rId9"/>
    <p:sldId id="264" r:id="rId10"/>
    <p:sldId id="26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8485"/>
    <a:srgbClr val="10F88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35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545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88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20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26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07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5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70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35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00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93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5077A-2368-4CB9-AC4D-9DB154D88C60}" type="datetimeFigureOut">
              <a:rPr kumimoji="1" lang="ja-JP" altLang="en-US" smtClean="0"/>
              <a:t>2022/10/18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81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71EE8BD-A3FA-4A18-8E57-8238EF6B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847" y="100668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A2168E-AA67-4419-B842-4B228DE037ED}"/>
              </a:ext>
            </a:extLst>
          </p:cNvPr>
          <p:cNvSpPr txBox="1"/>
          <p:nvPr/>
        </p:nvSpPr>
        <p:spPr>
          <a:xfrm flipH="1">
            <a:off x="1970013" y="2337852"/>
            <a:ext cx="79975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絶対逮捕</a:t>
            </a:r>
            <a:r>
              <a:rPr kumimoji="1" lang="en-US" altLang="ja-JP" sz="72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24</a:t>
            </a:r>
            <a:r>
              <a:rPr kumimoji="1"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時</a:t>
            </a:r>
            <a:endParaRPr kumimoji="1" lang="en-US" altLang="ja-JP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～信号無視を許すな～</a:t>
            </a:r>
            <a:endParaRPr lang="en-US" altLang="ja-JP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kumimoji="1" lang="ja-JP" altLang="en-US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1A6AC5-039C-457C-AF73-F3BA3A6ED446}"/>
              </a:ext>
            </a:extLst>
          </p:cNvPr>
          <p:cNvSpPr txBox="1"/>
          <p:nvPr/>
        </p:nvSpPr>
        <p:spPr>
          <a:xfrm>
            <a:off x="9124425" y="590389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東北電子専門学校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白石拓海</a:t>
            </a:r>
            <a:endParaRPr kumimoji="1" lang="ja-JP" altLang="en-US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31F4F-3E69-47C2-9C95-0BCC2D166FD8}"/>
              </a:ext>
            </a:extLst>
          </p:cNvPr>
          <p:cNvSpPr txBox="1"/>
          <p:nvPr/>
        </p:nvSpPr>
        <p:spPr>
          <a:xfrm flipH="1">
            <a:off x="1888339" y="2256491"/>
            <a:ext cx="79975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12700">
                  <a:noFill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絶対逮捕</a:t>
            </a:r>
            <a:r>
              <a:rPr kumimoji="1" lang="en-US" altLang="ja-JP" sz="7200" dirty="0">
                <a:ln w="12700">
                  <a:noFill/>
                </a:ln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24</a:t>
            </a:r>
            <a:r>
              <a:rPr kumimoji="1" lang="ja-JP" altLang="en-US" sz="6000" dirty="0">
                <a:ln w="12700">
                  <a:noFill/>
                </a:ln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時</a:t>
            </a:r>
            <a:endParaRPr kumimoji="1" lang="en-US" altLang="ja-JP" sz="6000" dirty="0">
              <a:ln w="12700">
                <a:noFill/>
              </a:ln>
              <a:solidFill>
                <a:srgbClr val="FF0000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6000" dirty="0">
                <a:ln w="12700">
                  <a:noFill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～信号無視を許すな～</a:t>
            </a:r>
            <a:endParaRPr lang="en-US" altLang="ja-JP" sz="6000" dirty="0">
              <a:ln w="12700">
                <a:noFill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4585F7-6B5C-4A76-B4BA-7C899F93534E}"/>
              </a:ext>
            </a:extLst>
          </p:cNvPr>
          <p:cNvSpPr txBox="1"/>
          <p:nvPr/>
        </p:nvSpPr>
        <p:spPr>
          <a:xfrm>
            <a:off x="0" y="59142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プレイ時間　５分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215B9E-0D9C-48A2-822B-77EF1C18E533}"/>
              </a:ext>
            </a:extLst>
          </p:cNvPr>
          <p:cNvSpPr txBox="1"/>
          <p:nvPr/>
        </p:nvSpPr>
        <p:spPr>
          <a:xfrm>
            <a:off x="0" y="64175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プレイ人数　１人</a:t>
            </a:r>
          </a:p>
        </p:txBody>
      </p:sp>
    </p:spTree>
    <p:extLst>
      <p:ext uri="{BB962C8B-B14F-4D97-AF65-F5344CB8AC3E}">
        <p14:creationId xmlns:p14="http://schemas.microsoft.com/office/powerpoint/2010/main" val="369779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CFF6623-328D-4E35-83BF-806B5C40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742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80677E-18C6-43E4-A181-101824330DEB}"/>
              </a:ext>
            </a:extLst>
          </p:cNvPr>
          <p:cNvSpPr txBox="1"/>
          <p:nvPr/>
        </p:nvSpPr>
        <p:spPr>
          <a:xfrm>
            <a:off x="4774089" y="3093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コンセプト</a:t>
            </a:r>
            <a:endParaRPr kumimoji="1" lang="en-US" altLang="ja-JP" sz="3600" dirty="0">
              <a:ln w="38100">
                <a:solidFill>
                  <a:schemeClr val="bg1"/>
                </a:solidFill>
              </a:ln>
              <a:solidFill>
                <a:schemeClr val="bg1"/>
              </a:solidFill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420AF1-25F2-49D2-88B3-C44C0C4E4450}"/>
              </a:ext>
            </a:extLst>
          </p:cNvPr>
          <p:cNvSpPr txBox="1"/>
          <p:nvPr/>
        </p:nvSpPr>
        <p:spPr>
          <a:xfrm>
            <a:off x="4774085" y="3837587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ターゲット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CBADDD-FC80-4578-8F20-C74A0C9CC785}"/>
              </a:ext>
            </a:extLst>
          </p:cNvPr>
          <p:cNvSpPr txBox="1"/>
          <p:nvPr/>
        </p:nvSpPr>
        <p:spPr>
          <a:xfrm>
            <a:off x="1265020" y="941907"/>
            <a:ext cx="9240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町を周り、見回る探索の楽しさ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制限時間内に犯罪者を撃って逮捕する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ポイント集める楽しさや集めた得点で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ランキングに入るかどうかの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競争することを楽しめる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35C4B6-B8C4-4B59-94AC-9C24AD32F941}"/>
              </a:ext>
            </a:extLst>
          </p:cNvPr>
          <p:cNvSpPr txBox="1"/>
          <p:nvPr/>
        </p:nvSpPr>
        <p:spPr>
          <a:xfrm>
            <a:off x="735488" y="4724385"/>
            <a:ext cx="1029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ヒーローや警察などが好きで正義感の強い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小学校中学年男子</a:t>
            </a:r>
            <a:endParaRPr kumimoji="1" lang="ja-JP" altLang="en-US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98C8ADF-19A5-4C4D-9421-21960746E053}"/>
              </a:ext>
            </a:extLst>
          </p:cNvPr>
          <p:cNvSpPr txBox="1"/>
          <p:nvPr/>
        </p:nvSpPr>
        <p:spPr>
          <a:xfrm>
            <a:off x="4774083" y="3837587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ターゲット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130A99-1ECC-44DA-9B74-C2DE876B04DD}"/>
              </a:ext>
            </a:extLst>
          </p:cNvPr>
          <p:cNvSpPr txBox="1"/>
          <p:nvPr/>
        </p:nvSpPr>
        <p:spPr>
          <a:xfrm>
            <a:off x="4774086" y="3093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コンセプト</a:t>
            </a:r>
            <a:endParaRPr kumimoji="1" lang="en-US" altLang="ja-JP" sz="3600" dirty="0">
              <a:ln w="1270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54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0A826FC7-F9F1-4896-BEEA-EB7E7F735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633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7BA1D97-DAE9-4F22-BE11-B38AA99CFD54}"/>
              </a:ext>
            </a:extLst>
          </p:cNvPr>
          <p:cNvSpPr/>
          <p:nvPr/>
        </p:nvSpPr>
        <p:spPr>
          <a:xfrm>
            <a:off x="64315" y="2181481"/>
            <a:ext cx="12063369" cy="4610672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6F186C-9F1F-49C4-8150-D4234316E7EC}"/>
              </a:ext>
            </a:extLst>
          </p:cNvPr>
          <p:cNvSpPr txBox="1"/>
          <p:nvPr/>
        </p:nvSpPr>
        <p:spPr>
          <a:xfrm>
            <a:off x="260211" y="473699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マップ探索</a:t>
            </a:r>
            <a:r>
              <a:rPr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TPS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アクションゲーム</a:t>
            </a:r>
            <a:endParaRPr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BE6EC2-A13C-4815-9C77-4627F7DE168F}"/>
              </a:ext>
            </a:extLst>
          </p:cNvPr>
          <p:cNvSpPr txBox="1"/>
          <p:nvPr/>
        </p:nvSpPr>
        <p:spPr>
          <a:xfrm>
            <a:off x="260211" y="977255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10</a:t>
            </a:r>
            <a:r>
              <a:rPr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分マップ内を探索して信号無視をしている人を見つけて</a:t>
            </a:r>
            <a:endParaRPr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カプセル銃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で逮捕！制限時間内で多くの信号無視を逮捕しよう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D8B81E-F588-4F95-9D6A-D8A2A359FB70}"/>
              </a:ext>
            </a:extLst>
          </p:cNvPr>
          <p:cNvSpPr txBox="1"/>
          <p:nvPr/>
        </p:nvSpPr>
        <p:spPr>
          <a:xfrm>
            <a:off x="254874" y="26264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信号無視を発見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EF980A-80C1-4D0A-9C65-16E70A90DC3D}"/>
              </a:ext>
            </a:extLst>
          </p:cNvPr>
          <p:cNvSpPr txBox="1"/>
          <p:nvPr/>
        </p:nvSpPr>
        <p:spPr>
          <a:xfrm>
            <a:off x="3708086" y="25425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銃で撃つ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42D934-4016-431B-99FD-A98EBF7ED27D}"/>
              </a:ext>
            </a:extLst>
          </p:cNvPr>
          <p:cNvSpPr txBox="1"/>
          <p:nvPr/>
        </p:nvSpPr>
        <p:spPr>
          <a:xfrm>
            <a:off x="260211" y="1781371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捕まえた人ごとに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ポイントがありそのポイントでランキングを競う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9B7CCB-8B1E-4C87-8BC5-8D46436E3686}"/>
              </a:ext>
            </a:extLst>
          </p:cNvPr>
          <p:cNvSpPr txBox="1"/>
          <p:nvPr/>
        </p:nvSpPr>
        <p:spPr>
          <a:xfrm>
            <a:off x="6040198" y="2368846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逮捕！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ポイントゲット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A593FDA-E362-45A9-A544-A7EC7B502754}"/>
              </a:ext>
            </a:extLst>
          </p:cNvPr>
          <p:cNvSpPr txBox="1"/>
          <p:nvPr/>
        </p:nvSpPr>
        <p:spPr>
          <a:xfrm>
            <a:off x="9449528" y="258428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ランキングへ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56AF7C-D04F-47A8-8947-49120BF31160}"/>
              </a:ext>
            </a:extLst>
          </p:cNvPr>
          <p:cNvSpPr txBox="1"/>
          <p:nvPr/>
        </p:nvSpPr>
        <p:spPr>
          <a:xfrm>
            <a:off x="237577" y="5679371"/>
            <a:ext cx="9751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※</a:t>
            </a:r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自分が信号無視、一般市民を逮捕すると</a:t>
            </a:r>
            <a:endParaRPr kumimoji="1" lang="en-US" altLang="ja-JP" sz="32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ポイントが毎回５</a:t>
            </a:r>
            <a:r>
              <a:rPr lang="en-US" altLang="ja-JP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Pt</a:t>
            </a:r>
            <a:r>
              <a:rPr lang="ja-JP" altLang="en-US" sz="3200" dirty="0" err="1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ずつ</a:t>
            </a:r>
            <a:r>
              <a:rPr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マイナスになる</a:t>
            </a:r>
            <a:endParaRPr kumimoji="1" lang="ja-JP" altLang="en-US" sz="32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1028" name="Picture 4" descr="拳銃を構える警察官のイラスト（男性） | かわいいフリー素材集 いらすとや">
            <a:extLst>
              <a:ext uri="{FF2B5EF4-FFF2-40B4-BE49-F238E27FC236}">
                <a16:creationId xmlns:a16="http://schemas.microsoft.com/office/drawing/2014/main" id="{F00F873C-D664-486C-8633-C83A6268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46" y="3178577"/>
            <a:ext cx="1911626" cy="24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信号無視のイラスト | かわいいフリー素材集 いらすとや">
            <a:extLst>
              <a:ext uri="{FF2B5EF4-FFF2-40B4-BE49-F238E27FC236}">
                <a16:creationId xmlns:a16="http://schemas.microsoft.com/office/drawing/2014/main" id="{01F62E6D-D7D2-45D7-BCFC-CC3F22D2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7" y="3207098"/>
            <a:ext cx="2326007" cy="24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おもちゃのカプセルのイラスト | かわいいフリー素材集 いらすとや">
            <a:extLst>
              <a:ext uri="{FF2B5EF4-FFF2-40B4-BE49-F238E27FC236}">
                <a16:creationId xmlns:a16="http://schemas.microsoft.com/office/drawing/2014/main" id="{8CA4772B-02A2-485F-A190-5924F111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57" y="3358402"/>
            <a:ext cx="21621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表彰台に乗る選手のイラスト（男性） | かわいいフリー素材集 いらすとや">
            <a:extLst>
              <a:ext uri="{FF2B5EF4-FFF2-40B4-BE49-F238E27FC236}">
                <a16:creationId xmlns:a16="http://schemas.microsoft.com/office/drawing/2014/main" id="{37657A31-78E7-42E3-98F4-E58B64E9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46" y="3149692"/>
            <a:ext cx="2377580" cy="23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48616A0A-CE5F-4E2C-A476-BCD19C9E852C}"/>
              </a:ext>
            </a:extLst>
          </p:cNvPr>
          <p:cNvSpPr/>
          <p:nvPr/>
        </p:nvSpPr>
        <p:spPr>
          <a:xfrm>
            <a:off x="2868492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C4911F2E-5F8F-413C-A680-4CF5A5F6789B}"/>
              </a:ext>
            </a:extLst>
          </p:cNvPr>
          <p:cNvSpPr/>
          <p:nvPr/>
        </p:nvSpPr>
        <p:spPr>
          <a:xfrm>
            <a:off x="5433159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C0BB2BCB-49A3-474A-BF2B-9405C1198FA1}"/>
              </a:ext>
            </a:extLst>
          </p:cNvPr>
          <p:cNvSpPr/>
          <p:nvPr/>
        </p:nvSpPr>
        <p:spPr>
          <a:xfrm>
            <a:off x="8692466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FB30DC-D163-443B-A79E-E3142F9A5E3B}"/>
              </a:ext>
            </a:extLst>
          </p:cNvPr>
          <p:cNvSpPr txBox="1"/>
          <p:nvPr/>
        </p:nvSpPr>
        <p:spPr>
          <a:xfrm>
            <a:off x="0" y="4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3810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ゲーム内容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74EB31-3776-42B8-8B33-52B28EF871CB}"/>
              </a:ext>
            </a:extLst>
          </p:cNvPr>
          <p:cNvSpPr txBox="1"/>
          <p:nvPr/>
        </p:nvSpPr>
        <p:spPr>
          <a:xfrm>
            <a:off x="0" y="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12700"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ゲーム内容</a:t>
            </a:r>
          </a:p>
        </p:txBody>
      </p:sp>
    </p:spTree>
    <p:extLst>
      <p:ext uri="{BB962C8B-B14F-4D97-AF65-F5344CB8AC3E}">
        <p14:creationId xmlns:p14="http://schemas.microsoft.com/office/powerpoint/2010/main" val="342491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9B1AB823-CFA8-4C21-93E2-491FFC23A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980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503849F-947A-4AA2-9A93-D1650746CAE0}"/>
              </a:ext>
            </a:extLst>
          </p:cNvPr>
          <p:cNvSpPr/>
          <p:nvPr/>
        </p:nvSpPr>
        <p:spPr>
          <a:xfrm>
            <a:off x="64315" y="2946414"/>
            <a:ext cx="12063369" cy="3791824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399A9F-5F60-4F28-B875-927F26CF2E92}"/>
              </a:ext>
            </a:extLst>
          </p:cNvPr>
          <p:cNvSpPr txBox="1"/>
          <p:nvPr/>
        </p:nvSpPr>
        <p:spPr>
          <a:xfrm>
            <a:off x="369116" y="808519"/>
            <a:ext cx="1080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自分も信号を守りながら信号無視を取り締まろう！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7E9E1-CB30-4B27-8BFC-804552CB819B}"/>
              </a:ext>
            </a:extLst>
          </p:cNvPr>
          <p:cNvSpPr txBox="1"/>
          <p:nvPr/>
        </p:nvSpPr>
        <p:spPr>
          <a:xfrm>
            <a:off x="369116" y="143312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信号無視している人は３種類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EAF4D3-1848-4027-AC35-77428661CF21}"/>
              </a:ext>
            </a:extLst>
          </p:cNvPr>
          <p:cNvSpPr txBox="1"/>
          <p:nvPr/>
        </p:nvSpPr>
        <p:spPr>
          <a:xfrm>
            <a:off x="369116" y="20179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逮捕しにくさでポイントが上がる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EE3665-080A-4221-A787-4E9A4EF65D51}"/>
              </a:ext>
            </a:extLst>
          </p:cNvPr>
          <p:cNvSpPr txBox="1"/>
          <p:nvPr/>
        </p:nvSpPr>
        <p:spPr>
          <a:xfrm>
            <a:off x="0" y="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ゲーム内容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BB1364-D621-494E-A2FB-963890DE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6" y="3165725"/>
            <a:ext cx="11195300" cy="34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F70B24E-0F1F-4362-B388-397A607B6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525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A800E86-6AE8-4137-9953-07D44332E908}"/>
              </a:ext>
            </a:extLst>
          </p:cNvPr>
          <p:cNvSpPr/>
          <p:nvPr/>
        </p:nvSpPr>
        <p:spPr>
          <a:xfrm>
            <a:off x="64315" y="4295163"/>
            <a:ext cx="12063369" cy="2309859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26236B1-BE4E-48CF-8489-1B6C002BA7D1}"/>
              </a:ext>
            </a:extLst>
          </p:cNvPr>
          <p:cNvSpPr/>
          <p:nvPr/>
        </p:nvSpPr>
        <p:spPr>
          <a:xfrm>
            <a:off x="64314" y="529761"/>
            <a:ext cx="12063369" cy="3512424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EAF2BD-90CD-49ED-BD5D-1FE2E58F4595}"/>
              </a:ext>
            </a:extLst>
          </p:cNvPr>
          <p:cNvSpPr txBox="1"/>
          <p:nvPr/>
        </p:nvSpPr>
        <p:spPr>
          <a:xfrm>
            <a:off x="47422" y="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ゲーム内容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37BEA1-2FD0-43C5-88E9-E59C77AA968E}"/>
              </a:ext>
            </a:extLst>
          </p:cNvPr>
          <p:cNvSpPr txBox="1"/>
          <p:nvPr/>
        </p:nvSpPr>
        <p:spPr>
          <a:xfrm>
            <a:off x="413899" y="4953190"/>
            <a:ext cx="738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・銃声を聞くと逃げ出す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22B41A-A0DB-4540-B15B-289E79FA21DF}"/>
              </a:ext>
            </a:extLst>
          </p:cNvPr>
          <p:cNvSpPr txBox="1"/>
          <p:nvPr/>
        </p:nvSpPr>
        <p:spPr>
          <a:xfrm>
            <a:off x="413899" y="5511974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・銃を構えた状態の警官を視界に入れたら逃げ出す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5524B25-01C1-4EA7-98C7-32BD29C598E0}"/>
              </a:ext>
            </a:extLst>
          </p:cNvPr>
          <p:cNvSpPr txBox="1"/>
          <p:nvPr/>
        </p:nvSpPr>
        <p:spPr>
          <a:xfrm>
            <a:off x="642846" y="45234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ババア以外の犯罪者共通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3EA0B6-A94C-4FCF-BB41-DCF439E2004B}"/>
              </a:ext>
            </a:extLst>
          </p:cNvPr>
          <p:cNvSpPr txBox="1"/>
          <p:nvPr/>
        </p:nvSpPr>
        <p:spPr>
          <a:xfrm>
            <a:off x="603585" y="6546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犯罪者の行動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DBD2AD9-530C-4901-B1DC-1A1BB6EEA145}"/>
              </a:ext>
            </a:extLst>
          </p:cNvPr>
          <p:cNvSpPr txBox="1"/>
          <p:nvPr/>
        </p:nvSpPr>
        <p:spPr>
          <a:xfrm>
            <a:off x="51470" y="1084341"/>
            <a:ext cx="8640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・犯罪者が赤信号で止まった場合</a:t>
            </a:r>
            <a:r>
              <a:rPr kumimoji="1"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回に一回の確率で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信号無視をする。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FDA2D7D-0EEA-4D0A-800A-C0874FDC720B}"/>
              </a:ext>
            </a:extLst>
          </p:cNvPr>
          <p:cNvSpPr txBox="1"/>
          <p:nvPr/>
        </p:nvSpPr>
        <p:spPr>
          <a:xfrm>
            <a:off x="51470" y="2105275"/>
            <a:ext cx="98796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・信号無視をした犯罪者がプレイヤーを視界に入れたり、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銃声を聞いたら町の外にまで走って逃げてしまうので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犯罪者を追いかけよう。</a:t>
            </a:r>
          </a:p>
        </p:txBody>
      </p:sp>
      <p:pic>
        <p:nvPicPr>
          <p:cNvPr id="1026" name="Picture 2" descr="逃げている男性のイラスト | かわいいフリー素材集 いらすとや">
            <a:extLst>
              <a:ext uri="{FF2B5EF4-FFF2-40B4-BE49-F238E27FC236}">
                <a16:creationId xmlns:a16="http://schemas.microsoft.com/office/drawing/2014/main" id="{8FD93681-EBC6-4377-A5EC-8E071D8D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45" y="2454924"/>
            <a:ext cx="1185688" cy="13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7706B4C-AD4B-4F70-B48F-EC6B21D9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080" y="705439"/>
            <a:ext cx="1989575" cy="1490261"/>
          </a:xfrm>
          <a:prstGeom prst="rect">
            <a:avLst/>
          </a:prstGeom>
        </p:spPr>
      </p:pic>
      <p:pic>
        <p:nvPicPr>
          <p:cNvPr id="1028" name="Picture 4" descr="犯人を取り押さえる警察官のイラスト | かわいいフリー素材集 いらすとや">
            <a:extLst>
              <a:ext uri="{FF2B5EF4-FFF2-40B4-BE49-F238E27FC236}">
                <a16:creationId xmlns:a16="http://schemas.microsoft.com/office/drawing/2014/main" id="{8DD1CC19-765E-44C4-8BD6-ED08893D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69" y="4667553"/>
            <a:ext cx="1617713" cy="16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7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BFFAC59-7735-4A2C-85F2-E45BBA8F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525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210CD4E-84F9-4D46-BD2F-57E1EF04BC68}"/>
              </a:ext>
            </a:extLst>
          </p:cNvPr>
          <p:cNvSpPr/>
          <p:nvPr/>
        </p:nvSpPr>
        <p:spPr>
          <a:xfrm>
            <a:off x="-4140" y="1224793"/>
            <a:ext cx="12063369" cy="5209563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001D524-04A5-4B27-9A43-2544E07482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/>
          <a:stretch/>
        </p:blipFill>
        <p:spPr>
          <a:xfrm>
            <a:off x="6581219" y="2228851"/>
            <a:ext cx="5255387" cy="368584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246A7C-AB72-4935-A7C8-A98ED2EDB5FA}"/>
              </a:ext>
            </a:extLst>
          </p:cNvPr>
          <p:cNvSpPr txBox="1"/>
          <p:nvPr/>
        </p:nvSpPr>
        <p:spPr>
          <a:xfrm>
            <a:off x="332251" y="16778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レッドタイム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4A3BC5-4588-47A9-B627-71733CB0DC4D}"/>
              </a:ext>
            </a:extLst>
          </p:cNvPr>
          <p:cNvSpPr txBox="1"/>
          <p:nvPr/>
        </p:nvSpPr>
        <p:spPr>
          <a:xfrm>
            <a:off x="302004" y="2081862"/>
            <a:ext cx="6585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残り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5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分を過ぎたら２分間</a:t>
            </a:r>
            <a:endParaRPr kumimoji="1"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町全体が赤信号になり、信号無視する人が</a:t>
            </a:r>
            <a:endParaRPr kumimoji="1"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全員信号無視を始める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(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ボーナスタイム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)</a:t>
            </a:r>
            <a:endParaRPr kumimoji="1" lang="ja-JP" altLang="en-US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1B9D3A-EB85-49DD-B678-45CCB9ABE874}"/>
              </a:ext>
            </a:extLst>
          </p:cNvPr>
          <p:cNvSpPr txBox="1"/>
          <p:nvPr/>
        </p:nvSpPr>
        <p:spPr>
          <a:xfrm>
            <a:off x="302004" y="3215316"/>
            <a:ext cx="6086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この時車や歩行者は全員止まるが</a:t>
            </a:r>
            <a:endParaRPr kumimoji="1"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Player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はこの時だけいくらでも信号無視をできる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9C7AF6-8AAA-4CED-8BE5-0FF7E21D5FA7}"/>
              </a:ext>
            </a:extLst>
          </p:cNvPr>
          <p:cNvSpPr txBox="1"/>
          <p:nvPr/>
        </p:nvSpPr>
        <p:spPr>
          <a:xfrm>
            <a:off x="355394" y="447355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町全体が赤い雰囲気に包まれる</a:t>
            </a:r>
            <a:endParaRPr kumimoji="1" lang="en-US" altLang="ja-JP" sz="3200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95A3AA9-C0EB-4518-82D4-264FBA23E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991" y="2805900"/>
            <a:ext cx="2812729" cy="29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C273A81-4DCF-4222-B834-C6484C4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969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9C58EF6-61DE-432A-916F-555487E84C69}"/>
              </a:ext>
            </a:extLst>
          </p:cNvPr>
          <p:cNvSpPr/>
          <p:nvPr/>
        </p:nvSpPr>
        <p:spPr>
          <a:xfrm>
            <a:off x="64315" y="1254478"/>
            <a:ext cx="12063369" cy="5209563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6700D-643D-4283-87C4-3E6C4D087E5E}"/>
              </a:ext>
            </a:extLst>
          </p:cNvPr>
          <p:cNvSpPr txBox="1"/>
          <p:nvPr/>
        </p:nvSpPr>
        <p:spPr>
          <a:xfrm>
            <a:off x="285226" y="25167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手助けアイテム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EC22D-7D66-4C0D-B04F-40B4D8B81441}"/>
              </a:ext>
            </a:extLst>
          </p:cNvPr>
          <p:cNvSpPr txBox="1"/>
          <p:nvPr/>
        </p:nvSpPr>
        <p:spPr>
          <a:xfrm>
            <a:off x="609012" y="20772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スピードアップ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CFEE48-DEBF-44E7-9C77-ED8D63280264}"/>
              </a:ext>
            </a:extLst>
          </p:cNvPr>
          <p:cNvSpPr txBox="1"/>
          <p:nvPr/>
        </p:nvSpPr>
        <p:spPr>
          <a:xfrm>
            <a:off x="609012" y="2380899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取ると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20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秒間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player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のスピードが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1.2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倍になる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A9EAC-E3FE-4F05-B4A4-9EC35BAE43E0}"/>
              </a:ext>
            </a:extLst>
          </p:cNvPr>
          <p:cNvSpPr txBox="1"/>
          <p:nvPr/>
        </p:nvSpPr>
        <p:spPr>
          <a:xfrm>
            <a:off x="491616" y="3859260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ボーナススター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5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つ集めると１つのビックスターになり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アイテムとして使用可能になる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分間ポイントが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倍になる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8CFFB4-7060-4F2A-B7BB-BF8058629FE7}"/>
              </a:ext>
            </a:extLst>
          </p:cNvPr>
          <p:cNvSpPr txBox="1"/>
          <p:nvPr/>
        </p:nvSpPr>
        <p:spPr>
          <a:xfrm>
            <a:off x="640879" y="17725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最大３個所持できる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43CDE-FF0A-401E-886F-D255874F8173}"/>
              </a:ext>
            </a:extLst>
          </p:cNvPr>
          <p:cNvSpPr txBox="1"/>
          <p:nvPr/>
        </p:nvSpPr>
        <p:spPr>
          <a:xfrm>
            <a:off x="6550841" y="38811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犯罪者サーチ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E97C4D-38E9-40B4-AB01-D1E30B32D8B2}"/>
              </a:ext>
            </a:extLst>
          </p:cNvPr>
          <p:cNvSpPr txBox="1"/>
          <p:nvPr/>
        </p:nvSpPr>
        <p:spPr>
          <a:xfrm>
            <a:off x="6550841" y="4327164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ミニマップ内にいる信号無視した人を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ミニマップに５秒間映す。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緑色の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●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で表示される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483962-E5EC-49C0-A00B-5F6978E70712}"/>
              </a:ext>
            </a:extLst>
          </p:cNvPr>
          <p:cNvSpPr txBox="1"/>
          <p:nvPr/>
        </p:nvSpPr>
        <p:spPr>
          <a:xfrm>
            <a:off x="6550841" y="1656799"/>
            <a:ext cx="5032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バリケード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１プレイで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個しか湧かないアイテム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道の置きたい場所に置けて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プレイヤー、歩行者、犯罪者すべての行く手を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塞ぐことができる。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度置くと消えない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2050" name="Picture 2" descr="星イラスト - キラキラ光る空の装飾デザイン素材集 - チコデザ">
            <a:extLst>
              <a:ext uri="{FF2B5EF4-FFF2-40B4-BE49-F238E27FC236}">
                <a16:creationId xmlns:a16="http://schemas.microsoft.com/office/drawing/2014/main" id="{18C1F221-DEC3-4A63-8088-99EA5558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70" y="4788829"/>
            <a:ext cx="1629386" cy="162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スニーカーのイラスト（靴） | かわいいフリー素材集 いらすとや">
            <a:extLst>
              <a:ext uri="{FF2B5EF4-FFF2-40B4-BE49-F238E27FC236}">
                <a16:creationId xmlns:a16="http://schemas.microsoft.com/office/drawing/2014/main" id="{D6CD2AC1-5AA8-4CB4-87CC-A7AFFCAF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79" y="2743966"/>
            <a:ext cx="1562994" cy="1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E3A7AE8-7517-48B9-976F-61883973E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45" y="2791011"/>
            <a:ext cx="1868535" cy="1664409"/>
          </a:xfrm>
          <a:prstGeom prst="rect">
            <a:avLst/>
          </a:prstGeom>
        </p:spPr>
      </p:pic>
      <p:pic>
        <p:nvPicPr>
          <p:cNvPr id="2054" name="Picture 6" descr="悪人のイラスト「黒いシルエット」 | かわいいフリー素材集 いらすとや">
            <a:extLst>
              <a:ext uri="{FF2B5EF4-FFF2-40B4-BE49-F238E27FC236}">
                <a16:creationId xmlns:a16="http://schemas.microsoft.com/office/drawing/2014/main" id="{F3ECFA7B-5225-4D21-B7A9-BD118FED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59" y="4873453"/>
            <a:ext cx="1298743" cy="15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88C49AEA-5F53-4B6E-94E0-D0A6CEBA1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7406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3074" name="Picture 2" descr="https://htsuda.net/wp-content/uploads/2012/10/unity_cap600.png">
            <a:extLst>
              <a:ext uri="{FF2B5EF4-FFF2-40B4-BE49-F238E27FC236}">
                <a16:creationId xmlns:a16="http://schemas.microsoft.com/office/drawing/2014/main" id="{EE9CC543-C44E-4A34-A327-302F9141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08" y="1185832"/>
            <a:ext cx="7838824" cy="46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コンピテンシー面接とは？メリットデメリット3つ｜質問例4つ - 面接の質問について学ぶならCarearte">
            <a:extLst>
              <a:ext uri="{FF2B5EF4-FFF2-40B4-BE49-F238E27FC236}">
                <a16:creationId xmlns:a16="http://schemas.microsoft.com/office/drawing/2014/main" id="{52D23340-A77C-45DF-A09D-6A663F72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84" y="3349295"/>
            <a:ext cx="1307876" cy="252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市街地図の背景 のイラスト素材・ベクタ - . Image 11319433.">
            <a:extLst>
              <a:ext uri="{FF2B5EF4-FFF2-40B4-BE49-F238E27FC236}">
                <a16:creationId xmlns:a16="http://schemas.microsoft.com/office/drawing/2014/main" id="{76ED8B68-78E4-40E7-80F3-63821DFA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36" y="1232709"/>
            <a:ext cx="1099579" cy="993292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47157E8-82ED-409F-8787-8925B3A9DF5D}"/>
              </a:ext>
            </a:extLst>
          </p:cNvPr>
          <p:cNvSpPr/>
          <p:nvPr/>
        </p:nvSpPr>
        <p:spPr>
          <a:xfrm>
            <a:off x="2031806" y="1437030"/>
            <a:ext cx="139959" cy="149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5F92AA-1830-48C4-AE29-BD9236B5AF21}"/>
              </a:ext>
            </a:extLst>
          </p:cNvPr>
          <p:cNvSpPr txBox="1"/>
          <p:nvPr/>
        </p:nvSpPr>
        <p:spPr>
          <a:xfrm>
            <a:off x="9112190" y="11289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WASD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移動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7C148C-D3C2-4F93-BAC4-29C083BE8D64}"/>
              </a:ext>
            </a:extLst>
          </p:cNvPr>
          <p:cNvSpPr txBox="1"/>
          <p:nvPr/>
        </p:nvSpPr>
        <p:spPr>
          <a:xfrm>
            <a:off x="1420643" y="3691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9D3FE2-30CB-444C-B122-DBE6A45FD251}"/>
              </a:ext>
            </a:extLst>
          </p:cNvPr>
          <p:cNvSpPr txBox="1"/>
          <p:nvPr/>
        </p:nvSpPr>
        <p:spPr>
          <a:xfrm>
            <a:off x="9208718" y="255950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右クリックで銃を構える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D40CF9-2A88-46CF-9A5E-4B3823429F20}"/>
              </a:ext>
            </a:extLst>
          </p:cNvPr>
          <p:cNvSpPr txBox="1"/>
          <p:nvPr/>
        </p:nvSpPr>
        <p:spPr>
          <a:xfrm>
            <a:off x="9006513" y="30596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その状態で左クリックで発砲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E3E571-E4A5-4A9E-ACAA-FDAE25B6AEE8}"/>
              </a:ext>
            </a:extLst>
          </p:cNvPr>
          <p:cNvSpPr/>
          <p:nvPr/>
        </p:nvSpPr>
        <p:spPr>
          <a:xfrm>
            <a:off x="7406579" y="1229430"/>
            <a:ext cx="1477378" cy="64596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E02329-4187-4A2B-A314-15E2F4641F17}"/>
              </a:ext>
            </a:extLst>
          </p:cNvPr>
          <p:cNvSpPr txBox="1"/>
          <p:nvPr/>
        </p:nvSpPr>
        <p:spPr>
          <a:xfrm>
            <a:off x="7437039" y="1229430"/>
            <a:ext cx="146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現在スコア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10Pt</a:t>
            </a:r>
            <a:endParaRPr kumimoji="1" lang="ja-JP" altLang="en-US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45E4FCA-DD26-4D0C-A1CC-C33A989256E2}"/>
              </a:ext>
            </a:extLst>
          </p:cNvPr>
          <p:cNvSpPr/>
          <p:nvPr/>
        </p:nvSpPr>
        <p:spPr>
          <a:xfrm rot="6076703">
            <a:off x="1836434" y="738872"/>
            <a:ext cx="376606" cy="343536"/>
          </a:xfrm>
          <a:prstGeom prst="rightArrow">
            <a:avLst>
              <a:gd name="adj1" fmla="val 26347"/>
              <a:gd name="adj2" fmla="val 3424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2613DA-F89E-4AF6-818D-AE13FD22546F}"/>
              </a:ext>
            </a:extLst>
          </p:cNvPr>
          <p:cNvSpPr txBox="1"/>
          <p:nvPr/>
        </p:nvSpPr>
        <p:spPr>
          <a:xfrm>
            <a:off x="0" y="4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操作方法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9424919-445A-4794-981D-0200B55F643B}"/>
              </a:ext>
            </a:extLst>
          </p:cNvPr>
          <p:cNvSpPr/>
          <p:nvPr/>
        </p:nvSpPr>
        <p:spPr>
          <a:xfrm>
            <a:off x="1282205" y="2253723"/>
            <a:ext cx="1138710" cy="333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A4D28-521E-4C6B-A38B-356A51204ECF}"/>
              </a:ext>
            </a:extLst>
          </p:cNvPr>
          <p:cNvSpPr txBox="1"/>
          <p:nvPr/>
        </p:nvSpPr>
        <p:spPr>
          <a:xfrm>
            <a:off x="1429339" y="22260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：</a:t>
            </a:r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CB345A-2726-4798-B0FF-45D6D64465B7}"/>
              </a:ext>
            </a:extLst>
          </p:cNvPr>
          <p:cNvSpPr txBox="1"/>
          <p:nvPr/>
        </p:nvSpPr>
        <p:spPr>
          <a:xfrm>
            <a:off x="9112190" y="150606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R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ボタン　リロード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A0A29A-EE33-43F4-BF67-AAEACC04D216}"/>
              </a:ext>
            </a:extLst>
          </p:cNvPr>
          <p:cNvSpPr/>
          <p:nvPr/>
        </p:nvSpPr>
        <p:spPr>
          <a:xfrm>
            <a:off x="1620454" y="5515515"/>
            <a:ext cx="7046259" cy="133737"/>
          </a:xfrm>
          <a:prstGeom prst="rect">
            <a:avLst/>
          </a:prstGeom>
          <a:solidFill>
            <a:schemeClr val="accent6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06A2BEF-1B0D-436B-8CC7-8CBC57C1E4F6}"/>
              </a:ext>
            </a:extLst>
          </p:cNvPr>
          <p:cNvSpPr/>
          <p:nvPr/>
        </p:nvSpPr>
        <p:spPr>
          <a:xfrm rot="20506242">
            <a:off x="1027020" y="2276286"/>
            <a:ext cx="376606" cy="343536"/>
          </a:xfrm>
          <a:prstGeom prst="rightArrow">
            <a:avLst>
              <a:gd name="adj1" fmla="val 26347"/>
              <a:gd name="adj2" fmla="val 3424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5A1F96-735D-4360-9942-C890FAED6522}"/>
              </a:ext>
            </a:extLst>
          </p:cNvPr>
          <p:cNvSpPr txBox="1"/>
          <p:nvPr/>
        </p:nvSpPr>
        <p:spPr>
          <a:xfrm rot="16200000">
            <a:off x="378282" y="221642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制限時間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FF6803-8E05-4930-8843-382D15EA0075}"/>
              </a:ext>
            </a:extLst>
          </p:cNvPr>
          <p:cNvSpPr/>
          <p:nvPr/>
        </p:nvSpPr>
        <p:spPr>
          <a:xfrm>
            <a:off x="8211049" y="4530159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84F486E-04CB-49E4-9AC8-609C0D02D9A9}"/>
              </a:ext>
            </a:extLst>
          </p:cNvPr>
          <p:cNvSpPr/>
          <p:nvPr/>
        </p:nvSpPr>
        <p:spPr>
          <a:xfrm>
            <a:off x="7417706" y="4530160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C2D100B-59E5-436D-9B6B-DF71182B961D}"/>
              </a:ext>
            </a:extLst>
          </p:cNvPr>
          <p:cNvSpPr/>
          <p:nvPr/>
        </p:nvSpPr>
        <p:spPr>
          <a:xfrm>
            <a:off x="7833101" y="4554891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E89D7890-1716-445B-A1F7-69F0E41319AB}"/>
              </a:ext>
            </a:extLst>
          </p:cNvPr>
          <p:cNvSpPr/>
          <p:nvPr/>
        </p:nvSpPr>
        <p:spPr>
          <a:xfrm>
            <a:off x="8403003" y="4776645"/>
            <a:ext cx="371986" cy="29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DBED14E3-073F-4399-AB4F-BF94F9DFD7DA}"/>
              </a:ext>
            </a:extLst>
          </p:cNvPr>
          <p:cNvSpPr/>
          <p:nvPr/>
        </p:nvSpPr>
        <p:spPr>
          <a:xfrm rot="10800000">
            <a:off x="7642262" y="4774907"/>
            <a:ext cx="371986" cy="29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41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70FC7A6FE754040A300FCF536A998F2" ma:contentTypeVersion="11" ma:contentTypeDescription="新しいドキュメントを作成します。" ma:contentTypeScope="" ma:versionID="c5a97bb2b6dbb6a611e39f323b1129d7">
  <xsd:schema xmlns:xsd="http://www.w3.org/2001/XMLSchema" xmlns:xs="http://www.w3.org/2001/XMLSchema" xmlns:p="http://schemas.microsoft.com/office/2006/metadata/properties" xmlns:ns3="1d6ab10a-40de-49b8-bf57-e7445c3d9db3" xmlns:ns4="7cd07669-f7e4-4811-9af0-01eecff77126" targetNamespace="http://schemas.microsoft.com/office/2006/metadata/properties" ma:root="true" ma:fieldsID="3533e4d802fbf510eca1d53d771954ae" ns3:_="" ns4:_="">
    <xsd:import namespace="1d6ab10a-40de-49b8-bf57-e7445c3d9db3"/>
    <xsd:import namespace="7cd07669-f7e4-4811-9af0-01eecff771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b10a-40de-49b8-bf57-e7445c3d9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07669-f7e4-4811-9af0-01eecff771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F8653C-71D3-4534-AAE6-AF9E9A05EF80}">
  <ds:schemaRefs>
    <ds:schemaRef ds:uri="http://schemas.microsoft.com/office/infopath/2007/PartnerControls"/>
    <ds:schemaRef ds:uri="http://purl.org/dc/elements/1.1/"/>
    <ds:schemaRef ds:uri="1d6ab10a-40de-49b8-bf57-e7445c3d9db3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7cd07669-f7e4-4811-9af0-01eecff77126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CBE12A1-8B27-43C9-A76C-424D07A0B4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ED418C-5E65-4A6D-A163-9880DD87A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ab10a-40de-49b8-bf57-e7445c3d9db3"/>
    <ds:schemaRef ds:uri="7cd07669-f7e4-4811-9af0-01eecff77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461</Words>
  <Application>Microsoft Office PowerPoint</Application>
  <PresentationFormat>ワイド画面</PresentationFormat>
  <Paragraphs>80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HGP明朝E</vt:lpstr>
      <vt:lpstr>源ノ角ゴシック Code JP H</vt:lpstr>
      <vt:lpstr>游ゴシック</vt:lpstr>
      <vt:lpstr>游ゴシック Light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白石 拓海</dc:creator>
  <cp:lastModifiedBy>白石 拓海</cp:lastModifiedBy>
  <cp:revision>44</cp:revision>
  <dcterms:created xsi:type="dcterms:W3CDTF">2022-07-07T01:44:24Z</dcterms:created>
  <dcterms:modified xsi:type="dcterms:W3CDTF">2022-10-18T05:38:15Z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0x010100570FC7A6FE754040A300FCF536A998F2</vt:lpwstr>
  </property>
</Properties>
</file>